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</p:sldMasterIdLst>
  <p:notesMasterIdLst>
    <p:notesMasterId r:id="rId13"/>
  </p:notesMasterIdLst>
  <p:sldIdLst>
    <p:sldId id="256" r:id="rId3"/>
    <p:sldId id="268" r:id="rId4"/>
    <p:sldId id="262" r:id="rId5"/>
    <p:sldId id="260" r:id="rId6"/>
    <p:sldId id="263" r:id="rId7"/>
    <p:sldId id="264" r:id="rId8"/>
    <p:sldId id="265" r:id="rId9"/>
    <p:sldId id="269" r:id="rId10"/>
    <p:sldId id="258" r:id="rId11"/>
    <p:sldId id="270" r:id="rId12"/>
  </p:sldIdLst>
  <p:sldSz cx="9144000" cy="6858000" type="screen4x3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AD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sfarv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-14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E334D-221F-204E-842A-714FAE9A6AE9}" type="datetimeFigureOut">
              <a:rPr lang="da-DK" smtClean="0"/>
              <a:t>22/05/17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C28F08-1099-7C43-9EC4-383ED9D037E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1001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28F08-1099-7C43-9EC4-383ED9D037E3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46098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aseline="0" dirty="0" smtClean="0"/>
              <a:t>Vi starter med en slide fra undervisningsmaterialet, da pointen er at teknologiske systemer skal designes med inddragelse af brugerne i deres kontekst – og der skal følges op under implementering og drift. Brugerne bruger jo ikke altid de produkter som ingeniøren udvikler, som det var  intentionen – især hvis vi kommer ind i andre kulturelle sammenhænge. Et eksempel var også at lågene til at afdække vandtankene blev afmonteret – de var nemlig gode til at tørre fisk på </a:t>
            </a:r>
            <a:r>
              <a:rPr lang="da-DK" baseline="0" dirty="0" smtClean="0">
                <a:sym typeface="Wingdings"/>
              </a:rPr>
              <a:t></a:t>
            </a:r>
            <a:r>
              <a:rPr lang="da-DK" baseline="0" dirty="0" smtClean="0"/>
              <a:t> 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0449F-42AF-2A4C-95F3-4ED028D342CA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54607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da-DK" sz="1600" dirty="0" smtClean="0"/>
              <a:t>Interkulturelt samarbejde – og for de fleste – få mulighed for at arbejde med et problem, der . </a:t>
            </a:r>
          </a:p>
          <a:p>
            <a:pPr lvl="1"/>
            <a:r>
              <a:rPr lang="da-DK" sz="1600" dirty="0" smtClean="0"/>
              <a:t>Problem design – vi skal ikke have ingeniører, der kun kan reagere på problemer – ingeniøren skal også kunne identificere problemer, analysere dem i den sammenhæng som de indgår i og formulere problemerne, så det er klart hvilke krav der stilles til en problemløsningen.    </a:t>
            </a:r>
          </a:p>
          <a:p>
            <a:pPr lvl="1"/>
            <a:r>
              <a:rPr lang="da-DK" sz="1600" dirty="0" smtClean="0"/>
              <a:t>Foretage en risiko analyse af potentielle løsninger med omtanke for den kontekst i hvilken teknologien indgår. </a:t>
            </a:r>
          </a:p>
          <a:p>
            <a:pPr lvl="1"/>
            <a:r>
              <a:rPr lang="da-DK" sz="1600" dirty="0" smtClean="0"/>
              <a:t>Lave en risikoanalyse af den teknologi, som </a:t>
            </a:r>
          </a:p>
          <a:p>
            <a:pPr lvl="1"/>
            <a:r>
              <a:rPr lang="da-DK" sz="1600" dirty="0" smtClean="0"/>
              <a:t>Arbejde som et team mod et fælles mål </a:t>
            </a:r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28F08-1099-7C43-9EC4-383ED9D037E3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6604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28F08-1099-7C43-9EC4-383ED9D037E3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6604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Billedet skal vise Mogen</a:t>
            </a:r>
            <a:r>
              <a:rPr lang="da-DK" baseline="0" dirty="0" smtClean="0"/>
              <a:t>s under planlægningen af casen – på cyklen – uden hans historie ville det have været umuligt at få projektet op at stå. </a:t>
            </a:r>
          </a:p>
          <a:p>
            <a:r>
              <a:rPr lang="da-DK" baseline="0" dirty="0" smtClean="0"/>
              <a:t>Vi sidder så ovenpå og forsøger at holde balancen…. ;-)</a:t>
            </a:r>
          </a:p>
          <a:p>
            <a:r>
              <a:rPr lang="da-DK" dirty="0" smtClean="0"/>
              <a:t>På andre tidspunkter var der</a:t>
            </a:r>
            <a:r>
              <a:rPr lang="da-DK" baseline="0" dirty="0" smtClean="0"/>
              <a:t> så andre der trådte i pedalerne ;-)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28F08-1099-7C43-9EC4-383ED9D037E3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6604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28F08-1099-7C43-9EC4-383ED9D037E3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6604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28F08-1099-7C43-9EC4-383ED9D037E3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51724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95260"/>
            <a:ext cx="7772400" cy="1470025"/>
          </a:xfrm>
        </p:spPr>
        <p:txBody>
          <a:bodyPr/>
          <a:lstStyle>
            <a:lvl1pPr>
              <a:defRPr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F2F2F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subtitle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92559-3637-E64D-8046-C878015B7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FD50-E92B-E740-BCD7-19FC5F8F3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296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92559-3637-E64D-8046-C878015B7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FD50-E92B-E740-BCD7-19FC5F8F3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087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92559-3637-E64D-8046-C878015B7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FD50-E92B-E740-BCD7-19FC5F8F3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854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dia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4133055"/>
          </a:xfrm>
          <a:noFill/>
        </p:spPr>
        <p:txBody>
          <a:bodyPr>
            <a:normAutofit/>
          </a:bodyPr>
          <a:lstStyle>
            <a:lvl1pPr marL="0" indent="0">
              <a:buClr>
                <a:schemeClr val="tx2">
                  <a:lumMod val="50000"/>
                </a:schemeClr>
              </a:buClr>
              <a:buFont typeface="Arial Black" pitchFamily="34" charset="0"/>
              <a:buNone/>
              <a:defRPr sz="1600" cap="none" spc="200" baseline="0">
                <a:solidFill>
                  <a:srgbClr val="211A52"/>
                </a:solidFill>
              </a:defRPr>
            </a:lvl1pPr>
            <a:lvl2pPr marL="742950" indent="-285750">
              <a:buFont typeface="Arial" pitchFamily="34" charset="0"/>
              <a:buChar char="•"/>
              <a:defRPr sz="1600" cap="none" spc="200" baseline="0">
                <a:solidFill>
                  <a:srgbClr val="211A52"/>
                </a:solidFill>
              </a:defRPr>
            </a:lvl2pPr>
            <a:lvl3pPr marL="1200150" indent="-285750">
              <a:buFont typeface="Arial" pitchFamily="34" charset="0"/>
              <a:buChar char="•"/>
              <a:defRPr sz="1600" cap="none" spc="200" baseline="0">
                <a:solidFill>
                  <a:srgbClr val="211A52"/>
                </a:solidFill>
              </a:defRPr>
            </a:lvl3pPr>
            <a:lvl4pPr marL="1657350" indent="-285750">
              <a:buFont typeface="Arial" pitchFamily="34" charset="0"/>
              <a:buChar char="•"/>
              <a:defRPr sz="1600" cap="none" spc="200" baseline="0">
                <a:solidFill>
                  <a:srgbClr val="211A52"/>
                </a:solidFill>
              </a:defRPr>
            </a:lvl4pPr>
            <a:lvl5pPr marL="2114550" indent="-285750">
              <a:buFont typeface="Arial" pitchFamily="34" charset="0"/>
              <a:buChar char="•"/>
              <a:defRPr sz="1600" cap="none" spc="200" baseline="0">
                <a:solidFill>
                  <a:srgbClr val="211A52"/>
                </a:solidFill>
              </a:defRPr>
            </a:lvl5pPr>
          </a:lstStyle>
          <a:p>
            <a:pPr lvl="0"/>
            <a:r>
              <a:rPr lang="da-DK" noProof="0" smtClean="0"/>
              <a:t>Klik for at redigere i master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43957" y="332656"/>
            <a:ext cx="8229600" cy="1143000"/>
          </a:xfrm>
          <a:noFill/>
        </p:spPr>
        <p:txBody>
          <a:bodyPr>
            <a:normAutofit/>
          </a:bodyPr>
          <a:lstStyle>
            <a:lvl1pPr algn="l">
              <a:defRPr sz="2400" b="1" i="0" kern="0" cap="none" spc="100" baseline="0">
                <a:solidFill>
                  <a:srgbClr val="211A52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9287264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378FF-3BE8-1E43-A62D-8E58D37A83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2D0CD-9A69-CB4D-8C12-439E941219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973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378FF-3BE8-1E43-A62D-8E58D37A83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2D0CD-9A69-CB4D-8C12-439E941219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097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378FF-3BE8-1E43-A62D-8E58D37A83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2D0CD-9A69-CB4D-8C12-439E941219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078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378FF-3BE8-1E43-A62D-8E58D37A83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2D0CD-9A69-CB4D-8C12-439E941219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57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378FF-3BE8-1E43-A62D-8E58D37A83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2D0CD-9A69-CB4D-8C12-439E941219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6949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378FF-3BE8-1E43-A62D-8E58D37A83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2D0CD-9A69-CB4D-8C12-439E941219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4729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378FF-3BE8-1E43-A62D-8E58D37A83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2D0CD-9A69-CB4D-8C12-439E941219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489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  <a:lvl2pPr>
              <a:defRPr>
                <a:solidFill>
                  <a:srgbClr val="F2F2F2"/>
                </a:solidFill>
              </a:defRPr>
            </a:lvl2pPr>
            <a:lvl3pPr>
              <a:defRPr>
                <a:solidFill>
                  <a:srgbClr val="F2F2F2"/>
                </a:solidFill>
              </a:defRPr>
            </a:lvl3pPr>
            <a:lvl4pPr>
              <a:defRPr>
                <a:solidFill>
                  <a:srgbClr val="F2F2F2"/>
                </a:solidFill>
              </a:defRPr>
            </a:lvl4pPr>
            <a:lvl5pPr>
              <a:defRPr>
                <a:solidFill>
                  <a:srgbClr val="F2F2F2"/>
                </a:solidFill>
              </a:defRPr>
            </a:lvl5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92559-3637-E64D-8046-C878015B7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FD50-E92B-E740-BCD7-19FC5F8F3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885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378FF-3BE8-1E43-A62D-8E58D37A83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2D0CD-9A69-CB4D-8C12-439E941219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16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378FF-3BE8-1E43-A62D-8E58D37A83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2D0CD-9A69-CB4D-8C12-439E941219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9182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378FF-3BE8-1E43-A62D-8E58D37A83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2D0CD-9A69-CB4D-8C12-439E941219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7001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378FF-3BE8-1E43-A62D-8E58D37A83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2D0CD-9A69-CB4D-8C12-439E941219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0703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58775"/>
            <a:ext cx="7770813" cy="1141413"/>
          </a:xfrm>
        </p:spPr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828800"/>
            <a:ext cx="3808413" cy="4357688"/>
          </a:xfrm>
        </p:spPr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3" y="1828800"/>
            <a:ext cx="3810000" cy="4357688"/>
          </a:xfrm>
        </p:spPr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>
          <a:xfrm>
            <a:off x="747713" y="5837238"/>
            <a:ext cx="1903412" cy="3032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>
          <a:xfrm>
            <a:off x="6477000" y="5837238"/>
            <a:ext cx="1903413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7CDF3-5F6E-494E-AC8C-88D87E49F6C1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954679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07ADA9A-F56A-6147-AA91-46CCAB1968C5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067993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F2F2F2"/>
                </a:solidFill>
              </a:defRPr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92559-3637-E64D-8046-C878015B7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FD50-E92B-E740-BCD7-19FC5F8F3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724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92559-3637-E64D-8046-C878015B7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FD50-E92B-E740-BCD7-19FC5F8F3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771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92559-3637-E64D-8046-C878015B7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FD50-E92B-E740-BCD7-19FC5F8F3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168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92559-3637-E64D-8046-C878015B7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FD50-E92B-E740-BCD7-19FC5F8F3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836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92559-3637-E64D-8046-C878015B7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FD50-E92B-E740-BCD7-19FC5F8F3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589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92559-3637-E64D-8046-C878015B7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FD50-E92B-E740-BCD7-19FC5F8F3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941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92559-3637-E64D-8046-C878015B7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FD50-E92B-E740-BCD7-19FC5F8F3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701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theme" Target="../theme/theme2.xml"/><Relationship Id="rId15" Type="http://schemas.openxmlformats.org/officeDocument/2006/relationships/image" Target="../media/image4.jpeg"/><Relationship Id="rId16" Type="http://schemas.openxmlformats.org/officeDocument/2006/relationships/image" Target="../media/image5.emf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0F692559-3637-E64D-8046-C878015B7B2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22/05/17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2E38FD50-E92B-E740-BCD7-19FC5F8F32F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baggrund_mørk.jpeg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3" t="-2099" r="11096" b="23458"/>
          <a:stretch/>
        </p:blipFill>
        <p:spPr>
          <a:xfrm>
            <a:off x="-1" y="-188132"/>
            <a:ext cx="9338053" cy="71956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498830" y="5789732"/>
            <a:ext cx="2520970" cy="1133236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2794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ggrund.jpeg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2" r="34818"/>
          <a:stretch/>
        </p:blipFill>
        <p:spPr>
          <a:xfrm>
            <a:off x="3155073" y="-1"/>
            <a:ext cx="5988928" cy="523536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9FE378FF-3BE8-1E43-A62D-8E58D37A838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22/05/17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C272D0CD-9A69-CB4D-8C12-439E941219D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7" descr="AAU_UNESCO_blue_cmyk.eps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6006371"/>
            <a:ext cx="2450406" cy="91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88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ona@plan.aau.dk" TargetMode="External"/><Relationship Id="rId4" Type="http://schemas.openxmlformats.org/officeDocument/2006/relationships/hyperlink" Target="mailto:jette@plan.aau.dk" TargetMode="External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16733" y="622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dirty="0"/>
              <a:t>The Shanzu Case – an open online problem based learning </a:t>
            </a:r>
            <a:r>
              <a:rPr lang="en-GB" dirty="0" smtClean="0"/>
              <a:t>platform</a:t>
            </a:r>
            <a:endParaRPr lang="da-DK" dirty="0"/>
          </a:p>
        </p:txBody>
      </p:sp>
      <p:sp>
        <p:nvSpPr>
          <p:cNvPr id="5" name="Undertitel 4"/>
          <p:cNvSpPr>
            <a:spLocks noGrp="1"/>
          </p:cNvSpPr>
          <p:nvPr>
            <p:ph type="subTitle" idx="1"/>
          </p:nvPr>
        </p:nvSpPr>
        <p:spPr>
          <a:xfrm>
            <a:off x="394516" y="1445253"/>
            <a:ext cx="8749484" cy="1102627"/>
          </a:xfrm>
        </p:spPr>
        <p:txBody>
          <a:bodyPr>
            <a:normAutofit/>
          </a:bodyPr>
          <a:lstStyle/>
          <a:p>
            <a:r>
              <a:rPr lang="da-DK" sz="1800" dirty="0" smtClean="0">
                <a:solidFill>
                  <a:schemeClr val="tx1"/>
                </a:solidFill>
              </a:rPr>
              <a:t>Mona </a:t>
            </a:r>
            <a:r>
              <a:rPr lang="da-DK" sz="1800" dirty="0" smtClean="0">
                <a:solidFill>
                  <a:schemeClr val="tx1"/>
                </a:solidFill>
              </a:rPr>
              <a:t>Lisa Dahms (</a:t>
            </a:r>
            <a:r>
              <a:rPr lang="da-DK" sz="1800" dirty="0" smtClean="0">
                <a:solidFill>
                  <a:schemeClr val="tx1"/>
                </a:solidFill>
                <a:hlinkClick r:id="rId3"/>
              </a:rPr>
              <a:t>mona@plan.aau.dk</a:t>
            </a:r>
            <a:r>
              <a:rPr lang="da-DK" sz="1800" dirty="0" smtClean="0">
                <a:solidFill>
                  <a:schemeClr val="tx1"/>
                </a:solidFill>
              </a:rPr>
              <a:t>) </a:t>
            </a:r>
            <a:r>
              <a:rPr lang="da-DK" sz="1800" dirty="0">
                <a:solidFill>
                  <a:schemeClr val="tx1"/>
                </a:solidFill>
              </a:rPr>
              <a:t> </a:t>
            </a:r>
            <a:r>
              <a:rPr lang="da-DK" sz="1800" dirty="0" smtClean="0">
                <a:solidFill>
                  <a:schemeClr val="tx1"/>
                </a:solidFill>
              </a:rPr>
              <a:t>&amp; Jette </a:t>
            </a:r>
            <a:r>
              <a:rPr lang="da-DK" sz="1800" dirty="0">
                <a:solidFill>
                  <a:schemeClr val="tx1"/>
                </a:solidFill>
              </a:rPr>
              <a:t>Egelund Holgaard (</a:t>
            </a:r>
            <a:r>
              <a:rPr lang="da-DK" sz="1800" dirty="0">
                <a:solidFill>
                  <a:schemeClr val="tx1"/>
                </a:solidFill>
                <a:hlinkClick r:id="rId4"/>
              </a:rPr>
              <a:t>jette@plan.aau.dk</a:t>
            </a:r>
            <a:r>
              <a:rPr lang="da-DK" sz="1800" dirty="0">
                <a:solidFill>
                  <a:schemeClr val="tx1"/>
                </a:solidFill>
              </a:rPr>
              <a:t>)</a:t>
            </a:r>
          </a:p>
          <a:p>
            <a:endParaRPr lang="da-DK" sz="1800" dirty="0">
              <a:solidFill>
                <a:schemeClr val="tx1"/>
              </a:solidFill>
            </a:endParaRP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313" y="1975572"/>
            <a:ext cx="6440721" cy="369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29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14" y="1"/>
            <a:ext cx="8567653" cy="680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320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7523"/>
            <a:ext cx="3313657" cy="1143000"/>
          </a:xfrm>
        </p:spPr>
        <p:txBody>
          <a:bodyPr>
            <a:normAutofit fontScale="90000"/>
          </a:bodyPr>
          <a:lstStyle/>
          <a:p>
            <a:pPr algn="l"/>
            <a:r>
              <a:rPr lang="da-DK" b="1" dirty="0" err="1" smtClean="0"/>
              <a:t>Intended</a:t>
            </a:r>
            <a:r>
              <a:rPr lang="da-DK" b="1" dirty="0" smtClean="0"/>
              <a:t> </a:t>
            </a:r>
            <a:r>
              <a:rPr lang="da-DK" b="1" dirty="0" smtClean="0"/>
              <a:t/>
            </a:r>
            <a:br>
              <a:rPr lang="da-DK" b="1" dirty="0" smtClean="0"/>
            </a:br>
            <a:r>
              <a:rPr lang="da-DK" b="1" dirty="0" smtClean="0"/>
              <a:t>Workshop </a:t>
            </a:r>
            <a:br>
              <a:rPr lang="da-DK" b="1" dirty="0" smtClean="0"/>
            </a:br>
            <a:r>
              <a:rPr lang="da-DK" b="1" dirty="0" err="1"/>
              <a:t>O</a:t>
            </a:r>
            <a:r>
              <a:rPr lang="da-DK" b="1" dirty="0" err="1" smtClean="0"/>
              <a:t>utcomes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3695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 smtClean="0"/>
              <a:t>For </a:t>
            </a:r>
            <a:r>
              <a:rPr lang="en-GB" sz="2800" dirty="0"/>
              <a:t>participants in the hands-on session the expected outcomes are</a:t>
            </a:r>
            <a:r>
              <a:rPr lang="en-GB" sz="2800" dirty="0" smtClean="0"/>
              <a:t>:</a:t>
            </a:r>
          </a:p>
          <a:p>
            <a:pPr marL="0" indent="0">
              <a:buNone/>
            </a:pPr>
            <a:endParaRPr lang="da-DK" dirty="0"/>
          </a:p>
          <a:p>
            <a:pPr lvl="0"/>
            <a:r>
              <a:rPr lang="en-GB" sz="2400" dirty="0"/>
              <a:t>Knowledge about the </a:t>
            </a:r>
            <a:r>
              <a:rPr lang="en-GB" sz="2400" dirty="0" smtClean="0"/>
              <a:t>Shanzu learning </a:t>
            </a:r>
            <a:r>
              <a:rPr lang="en-GB" sz="2400" dirty="0"/>
              <a:t>material</a:t>
            </a:r>
            <a:endParaRPr lang="da-DK" sz="2400" dirty="0"/>
          </a:p>
          <a:p>
            <a:pPr lvl="0"/>
            <a:r>
              <a:rPr lang="en-GB" sz="2400" dirty="0"/>
              <a:t>Inspiration to create </a:t>
            </a:r>
            <a:r>
              <a:rPr lang="en-GB" sz="2400" dirty="0" smtClean="0"/>
              <a:t>problem based online </a:t>
            </a:r>
            <a:r>
              <a:rPr lang="en-GB" sz="2400" dirty="0"/>
              <a:t>learning </a:t>
            </a:r>
            <a:r>
              <a:rPr lang="en-GB" sz="2400" dirty="0" smtClean="0"/>
              <a:t>material.</a:t>
            </a:r>
            <a:endParaRPr lang="da-DK" sz="2400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 smtClean="0"/>
          </a:p>
          <a:p>
            <a:endParaRPr lang="da-DK" dirty="0" smtClean="0"/>
          </a:p>
          <a:p>
            <a:endParaRPr lang="en-GB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236" y="-247418"/>
            <a:ext cx="4522859" cy="312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94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felt 7"/>
          <p:cNvSpPr txBox="1"/>
          <p:nvPr/>
        </p:nvSpPr>
        <p:spPr>
          <a:xfrm>
            <a:off x="1124007" y="5429251"/>
            <a:ext cx="7393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Solutions are like boxes – made with a purpose – used whenever appropriate</a:t>
            </a:r>
            <a:endParaRPr lang="en-GB" i="1" dirty="0"/>
          </a:p>
        </p:txBody>
      </p:sp>
      <p:sp>
        <p:nvSpPr>
          <p:cNvPr id="9" name="Tekstfelt 8"/>
          <p:cNvSpPr txBox="1"/>
          <p:nvPr/>
        </p:nvSpPr>
        <p:spPr>
          <a:xfrm>
            <a:off x="7936262" y="6488668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>
                    <a:lumMod val="50000"/>
                  </a:schemeClr>
                </a:solidFill>
              </a:rPr>
              <a:t>© UCPBL</a:t>
            </a:r>
            <a:endParaRPr lang="da-DK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722" y="840628"/>
            <a:ext cx="5406719" cy="441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66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da-DK" b="1" dirty="0" smtClean="0"/>
              <a:t>The vision </a:t>
            </a:r>
            <a:br>
              <a:rPr lang="da-DK" b="1" dirty="0" smtClean="0"/>
            </a:br>
            <a:endParaRPr lang="da-DK" sz="3600" b="1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093858"/>
            <a:ext cx="8229600" cy="480998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600" b="1" dirty="0" smtClean="0"/>
              <a:t>To develop a problem based e-learning platform that challenges the students in the following areas:</a:t>
            </a:r>
          </a:p>
          <a:p>
            <a:pPr marL="0" indent="0">
              <a:buNone/>
            </a:pPr>
            <a:endParaRPr lang="en-GB" sz="2600" b="1" dirty="0" smtClean="0"/>
          </a:p>
          <a:p>
            <a:pPr lvl="1"/>
            <a:r>
              <a:rPr lang="en-GB" sz="2400" dirty="0" smtClean="0"/>
              <a:t>Intercultural collaboration –working with a problem in a cultural context different from their own. </a:t>
            </a:r>
          </a:p>
          <a:p>
            <a:pPr lvl="1"/>
            <a:r>
              <a:rPr lang="en-GB" sz="2400" dirty="0" smtClean="0"/>
              <a:t>Problem design – identifying, analysing and formulating problems in the given context with focus on the target group.</a:t>
            </a:r>
          </a:p>
          <a:p>
            <a:pPr lvl="1"/>
            <a:r>
              <a:rPr lang="en-GB" sz="2400" dirty="0" smtClean="0"/>
              <a:t>Technology assessment – assessing potential technological solutions drawing upon knowledge about the given context. </a:t>
            </a:r>
          </a:p>
          <a:p>
            <a:pPr lvl="1"/>
            <a:r>
              <a:rPr lang="en-GB" sz="2400" dirty="0" smtClean="0"/>
              <a:t>Risk analysis – analysing the associated risks related to a certain technological solution.</a:t>
            </a:r>
          </a:p>
          <a:p>
            <a:pPr lvl="1"/>
            <a:r>
              <a:rPr lang="en-GB" sz="2400" dirty="0" smtClean="0"/>
              <a:t>Project evaluation – evaluating both product and process related to a technological project.</a:t>
            </a:r>
            <a:r>
              <a:rPr lang="en-GB" sz="2400" b="1" dirty="0" smtClean="0"/>
              <a:t> </a:t>
            </a:r>
          </a:p>
          <a:p>
            <a:pPr marL="0" lvl="1" indent="0">
              <a:buNone/>
            </a:pPr>
            <a:endParaRPr lang="en-GB" sz="2600" b="1" dirty="0" smtClean="0"/>
          </a:p>
          <a:p>
            <a:pPr marL="0" lvl="1" indent="0">
              <a:buNone/>
            </a:pPr>
            <a:r>
              <a:rPr lang="en-GB" sz="2600" b="1" dirty="0" smtClean="0"/>
              <a:t>The means to fulfil the vision is the Shanzu project.</a:t>
            </a:r>
          </a:p>
          <a:p>
            <a:pPr lvl="1"/>
            <a:endParaRPr lang="da-DK" sz="2600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10" name="Pladsholder til indhold 2"/>
          <p:cNvSpPr txBox="1">
            <a:spLocks/>
          </p:cNvSpPr>
          <p:nvPr/>
        </p:nvSpPr>
        <p:spPr>
          <a:xfrm>
            <a:off x="549170" y="5898331"/>
            <a:ext cx="8058608" cy="3219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a-DK" sz="2000" b="1" dirty="0" smtClean="0"/>
          </a:p>
        </p:txBody>
      </p:sp>
      <p:sp>
        <p:nvSpPr>
          <p:cNvPr id="12" name="Pladsholder til indhold 2"/>
          <p:cNvSpPr txBox="1">
            <a:spLocks/>
          </p:cNvSpPr>
          <p:nvPr/>
        </p:nvSpPr>
        <p:spPr>
          <a:xfrm>
            <a:off x="8155316" y="2639190"/>
            <a:ext cx="3607015" cy="18190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a-DK" sz="2000" dirty="0" smtClean="0"/>
          </a:p>
        </p:txBody>
      </p:sp>
    </p:spTree>
    <p:extLst>
      <p:ext uri="{BB962C8B-B14F-4D97-AF65-F5344CB8AC3E}">
        <p14:creationId xmlns:p14="http://schemas.microsoft.com/office/powerpoint/2010/main" val="586130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a-DK" b="1" dirty="0" smtClean="0"/>
              <a:t>Case design</a:t>
            </a:r>
            <a:endParaRPr lang="da-DK" sz="3600" b="1" dirty="0"/>
          </a:p>
        </p:txBody>
      </p:sp>
      <p:sp>
        <p:nvSpPr>
          <p:cNvPr id="9" name="Pladsholder til indhold 2"/>
          <p:cNvSpPr txBox="1">
            <a:spLocks/>
          </p:cNvSpPr>
          <p:nvPr/>
        </p:nvSpPr>
        <p:spPr>
          <a:xfrm>
            <a:off x="191983" y="1302328"/>
            <a:ext cx="4689876" cy="48593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2400" dirty="0" smtClean="0"/>
              <a:t>Three central points of </a:t>
            </a:r>
            <a:r>
              <a:rPr lang="da-DK" sz="2400" dirty="0" err="1" smtClean="0"/>
              <a:t>departure</a:t>
            </a:r>
            <a:r>
              <a:rPr lang="da-DK" sz="2400" dirty="0" smtClean="0"/>
              <a:t>:</a:t>
            </a:r>
          </a:p>
          <a:p>
            <a:pPr marL="0" indent="0">
              <a:buNone/>
            </a:pPr>
            <a:endParaRPr lang="da-DK" sz="2000" dirty="0" smtClean="0"/>
          </a:p>
          <a:p>
            <a:pPr lvl="1"/>
            <a:r>
              <a:rPr lang="en-GB" sz="2000" dirty="0" smtClean="0"/>
              <a:t>CONTEXT: Problems need to be understood in the context in which they exist –&gt; a contextual learning platform as a supplement to a more traditional academic learning platform. </a:t>
            </a:r>
          </a:p>
          <a:p>
            <a:pPr lvl="1"/>
            <a:r>
              <a:rPr lang="en-GB" sz="2000" dirty="0" smtClean="0"/>
              <a:t>EXEMPLARITY: A specific case from real life with real actors as participants forms the learning platform – but with focus on methodology, reflection and generalisation.</a:t>
            </a:r>
          </a:p>
          <a:p>
            <a:pPr lvl="1"/>
            <a:r>
              <a:rPr lang="en-GB" sz="2000" dirty="0" smtClean="0"/>
              <a:t>TEAM WORK: The work with the specific case is project organised and students work and reflect in project teams.</a:t>
            </a:r>
          </a:p>
          <a:p>
            <a:pPr lvl="1"/>
            <a:endParaRPr lang="da-DK" dirty="0" smtClean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3"/>
          <a:srcRect l="36491" t="43813" r="37827"/>
          <a:stretch/>
        </p:blipFill>
        <p:spPr>
          <a:xfrm>
            <a:off x="5585102" y="1303428"/>
            <a:ext cx="2594293" cy="4506180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 rotWithShape="1">
          <a:blip r:embed="rId3"/>
          <a:srcRect l="5820" t="31797" r="59052" b="57665"/>
          <a:stretch/>
        </p:blipFill>
        <p:spPr>
          <a:xfrm rot="16200000">
            <a:off x="3484921" y="3352966"/>
            <a:ext cx="3667253" cy="87337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kstfelt 3"/>
          <p:cNvSpPr txBox="1"/>
          <p:nvPr/>
        </p:nvSpPr>
        <p:spPr>
          <a:xfrm rot="5400000">
            <a:off x="6763625" y="3264131"/>
            <a:ext cx="3338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600" dirty="0" smtClean="0">
                <a:solidFill>
                  <a:schemeClr val="accent3">
                    <a:lumMod val="75000"/>
                  </a:schemeClr>
                </a:solidFill>
              </a:rPr>
              <a:t>CONTEXTUAL                     KNOWLEDGE PLATFORM</a:t>
            </a:r>
            <a:r>
              <a:rPr lang="da-DK" sz="1600" dirty="0" smtClean="0"/>
              <a:t> </a:t>
            </a: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3475367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a-DK" b="1" dirty="0" smtClean="0"/>
              <a:t>The </a:t>
            </a:r>
            <a:r>
              <a:rPr lang="da-DK" b="1" dirty="0" err="1" smtClean="0"/>
              <a:t>development</a:t>
            </a:r>
            <a:r>
              <a:rPr lang="da-DK" b="1" dirty="0" smtClean="0"/>
              <a:t> </a:t>
            </a:r>
            <a:r>
              <a:rPr lang="da-DK" b="1" dirty="0" err="1" smtClean="0"/>
              <a:t>process</a:t>
            </a:r>
            <a:endParaRPr lang="da-DK" sz="3600" b="1" dirty="0"/>
          </a:p>
        </p:txBody>
      </p:sp>
      <p:sp>
        <p:nvSpPr>
          <p:cNvPr id="9" name="Pladsholder til indhold 2"/>
          <p:cNvSpPr txBox="1">
            <a:spLocks/>
          </p:cNvSpPr>
          <p:nvPr/>
        </p:nvSpPr>
        <p:spPr>
          <a:xfrm>
            <a:off x="305311" y="1576335"/>
            <a:ext cx="4689876" cy="467813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 smtClean="0"/>
              <a:t>Four main observations during the process:</a:t>
            </a:r>
          </a:p>
          <a:p>
            <a:pPr marL="0" indent="0">
              <a:buNone/>
            </a:pPr>
            <a:endParaRPr lang="en-GB" sz="2000" dirty="0" smtClean="0"/>
          </a:p>
          <a:p>
            <a:pPr lvl="1"/>
            <a:r>
              <a:rPr lang="en-GB" sz="2000" dirty="0" smtClean="0"/>
              <a:t>ENGAGEMENT: Invaluable input and unbelievable engagement from the original project team.</a:t>
            </a:r>
          </a:p>
          <a:p>
            <a:pPr lvl="1"/>
            <a:r>
              <a:rPr lang="en-GB" sz="2000" dirty="0" smtClean="0"/>
              <a:t>EXPERIENCE: Being part of the Shanzu learning project team has been an extraordinary experience</a:t>
            </a:r>
          </a:p>
          <a:p>
            <a:pPr lvl="1"/>
            <a:r>
              <a:rPr lang="en-GB" sz="2000" dirty="0" smtClean="0"/>
              <a:t>CHALLENGE: Processing the enormous amount of data, turning it into short inputs in the form of lectures, short presentation etc. has been a challenge.</a:t>
            </a:r>
          </a:p>
          <a:p>
            <a:pPr lvl="1"/>
            <a:r>
              <a:rPr lang="en-GB" sz="2000" dirty="0" smtClean="0"/>
              <a:t>ITERATIONS: … lots and lots of iterations in the attempt to turn the data material into a useful learning platform. </a:t>
            </a:r>
          </a:p>
          <a:p>
            <a:pPr marL="457200" lvl="1" indent="0">
              <a:buNone/>
            </a:pPr>
            <a:endParaRPr lang="da-DK" sz="1600" dirty="0" smtClean="0"/>
          </a:p>
          <a:p>
            <a:pPr marL="457200" lvl="1" indent="0">
              <a:buNone/>
            </a:pPr>
            <a:endParaRPr lang="da-DK" sz="1600" dirty="0" smtClean="0"/>
          </a:p>
          <a:p>
            <a:pPr lvl="1"/>
            <a:endParaRPr lang="da-DK" dirty="0" smtClean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187" y="2054820"/>
            <a:ext cx="3895049" cy="3721163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4689876" y="6413166"/>
            <a:ext cx="45056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 smtClean="0"/>
              <a:t>Billede: http</a:t>
            </a:r>
            <a:r>
              <a:rPr lang="da-DK" dirty="0"/>
              <a:t>://</a:t>
            </a:r>
            <a:r>
              <a:rPr lang="da-DK" dirty="0" err="1"/>
              <a:t>projektcoaching.dk</a:t>
            </a:r>
            <a:r>
              <a:rPr lang="da-DK" dirty="0"/>
              <a:t>/</a:t>
            </a:r>
            <a:r>
              <a:rPr lang="da-DK" dirty="0" err="1"/>
              <a:t>frmain.htm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97240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b="1" dirty="0" smtClean="0"/>
              <a:t>The implementation - 1</a:t>
            </a:r>
            <a:endParaRPr lang="en-GB" sz="3600" b="1" dirty="0"/>
          </a:p>
        </p:txBody>
      </p:sp>
      <p:sp>
        <p:nvSpPr>
          <p:cNvPr id="9" name="Pladsholder til indhold 2"/>
          <p:cNvSpPr txBox="1">
            <a:spLocks/>
          </p:cNvSpPr>
          <p:nvPr/>
        </p:nvSpPr>
        <p:spPr>
          <a:xfrm>
            <a:off x="171969" y="1168489"/>
            <a:ext cx="8787387" cy="505117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a-DK" dirty="0" smtClean="0"/>
          </a:p>
          <a:p>
            <a:r>
              <a:rPr lang="en-GB" sz="4300" dirty="0" smtClean="0"/>
              <a:t>Eleven meetings with </a:t>
            </a:r>
            <a:r>
              <a:rPr lang="en-GB" sz="4300" dirty="0" err="1" smtClean="0"/>
              <a:t>Mogens</a:t>
            </a:r>
            <a:r>
              <a:rPr lang="en-GB" sz="4300" dirty="0" smtClean="0"/>
              <a:t> Meyer, the main actor in the Shanzu project. </a:t>
            </a:r>
          </a:p>
          <a:p>
            <a:r>
              <a:rPr lang="en-GB" sz="4300" dirty="0" smtClean="0"/>
              <a:t>Three semi-structured interview guides to project partners, teachers, students, workers and management in the Shanzu workshop. </a:t>
            </a:r>
          </a:p>
          <a:p>
            <a:r>
              <a:rPr lang="en-GB" sz="4300" dirty="0" smtClean="0"/>
              <a:t>One field visit to Shanzu Transitional Workshop for Disabled Women July 2015 with Mona Lisa </a:t>
            </a:r>
            <a:r>
              <a:rPr lang="en-GB" sz="4300" dirty="0" err="1" smtClean="0"/>
              <a:t>Dahms</a:t>
            </a:r>
            <a:r>
              <a:rPr lang="en-GB" sz="4300" dirty="0" smtClean="0"/>
              <a:t>, AAU, </a:t>
            </a:r>
            <a:r>
              <a:rPr lang="en-GB" sz="4300" dirty="0" err="1" smtClean="0"/>
              <a:t>Jesper</a:t>
            </a:r>
            <a:r>
              <a:rPr lang="en-GB" sz="4300" dirty="0" smtClean="0"/>
              <a:t> </a:t>
            </a:r>
            <a:r>
              <a:rPr lang="en-GB" sz="4300" dirty="0" err="1" smtClean="0"/>
              <a:t>Hougaard</a:t>
            </a:r>
            <a:r>
              <a:rPr lang="en-GB" sz="4300" dirty="0" smtClean="0"/>
              <a:t>, </a:t>
            </a:r>
            <a:r>
              <a:rPr lang="en-GB" sz="4300" dirty="0" err="1" smtClean="0"/>
              <a:t>Grundfos</a:t>
            </a:r>
            <a:r>
              <a:rPr lang="en-GB" sz="4300" dirty="0" smtClean="0"/>
              <a:t>, and Emil </a:t>
            </a:r>
            <a:r>
              <a:rPr lang="en-GB" sz="4300" dirty="0" err="1" smtClean="0"/>
              <a:t>Vinther</a:t>
            </a:r>
            <a:r>
              <a:rPr lang="en-GB" sz="4300" dirty="0" smtClean="0"/>
              <a:t>, </a:t>
            </a:r>
            <a:r>
              <a:rPr lang="en-GB" sz="4300" dirty="0" err="1" smtClean="0"/>
              <a:t>Vinther</a:t>
            </a:r>
            <a:r>
              <a:rPr lang="en-GB" sz="4300" dirty="0" smtClean="0"/>
              <a:t> Photography as participants. A total of 15 interviews and several recordings of the implemented solution were made. </a:t>
            </a:r>
          </a:p>
          <a:p>
            <a:r>
              <a:rPr lang="en-GB" sz="4300" dirty="0" smtClean="0"/>
              <a:t>Two days of recording with </a:t>
            </a:r>
            <a:r>
              <a:rPr lang="en-GB" sz="4300" dirty="0" err="1" smtClean="0"/>
              <a:t>Mogens</a:t>
            </a:r>
            <a:r>
              <a:rPr lang="en-GB" sz="4300" dirty="0" smtClean="0"/>
              <a:t> Meyer at AAU. Recording included interviews, presentations and walk-throughs based on prepared instructions.</a:t>
            </a:r>
          </a:p>
          <a:p>
            <a:r>
              <a:rPr lang="en-GB" sz="4300" dirty="0" smtClean="0"/>
              <a:t>One interview with Jan </a:t>
            </a:r>
            <a:r>
              <a:rPr lang="en-GB" sz="4300" dirty="0" err="1" smtClean="0"/>
              <a:t>Hyttel</a:t>
            </a:r>
            <a:r>
              <a:rPr lang="en-GB" sz="4300" dirty="0" smtClean="0"/>
              <a:t>, Human House, Aarhus recorded.</a:t>
            </a:r>
          </a:p>
          <a:p>
            <a:endParaRPr lang="da-DK" sz="4300" dirty="0" smtClean="0"/>
          </a:p>
          <a:p>
            <a:endParaRPr lang="da-DK" sz="4300" dirty="0" smtClean="0"/>
          </a:p>
          <a:p>
            <a:endParaRPr lang="da-DK" sz="1600" dirty="0" smtClean="0"/>
          </a:p>
          <a:p>
            <a:endParaRPr lang="da-DK" sz="1600" dirty="0" smtClean="0"/>
          </a:p>
          <a:p>
            <a:pPr lvl="1"/>
            <a:endParaRPr lang="da-DK" dirty="0" smtClean="0"/>
          </a:p>
        </p:txBody>
      </p:sp>
    </p:spTree>
    <p:extLst>
      <p:ext uri="{BB962C8B-B14F-4D97-AF65-F5344CB8AC3E}">
        <p14:creationId xmlns:p14="http://schemas.microsoft.com/office/powerpoint/2010/main" val="223115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b="1" dirty="0" smtClean="0"/>
              <a:t>The implementation - 2</a:t>
            </a:r>
            <a:endParaRPr lang="en-GB" sz="3600" b="1" dirty="0"/>
          </a:p>
        </p:txBody>
      </p:sp>
      <p:sp>
        <p:nvSpPr>
          <p:cNvPr id="9" name="Pladsholder til indhold 2"/>
          <p:cNvSpPr txBox="1">
            <a:spLocks/>
          </p:cNvSpPr>
          <p:nvPr/>
        </p:nvSpPr>
        <p:spPr>
          <a:xfrm>
            <a:off x="178306" y="1150938"/>
            <a:ext cx="8787387" cy="513857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a-DK" dirty="0" smtClean="0"/>
          </a:p>
          <a:p>
            <a:r>
              <a:rPr lang="en-GB" sz="3800" dirty="0" smtClean="0"/>
              <a:t>Development of slide material, instructions, presentations and recording of 8 lectures.</a:t>
            </a:r>
          </a:p>
          <a:p>
            <a:r>
              <a:rPr lang="en-GB" sz="3800" dirty="0" smtClean="0"/>
              <a:t>Coding many hours of recording into themes used for editing. </a:t>
            </a:r>
          </a:p>
          <a:p>
            <a:r>
              <a:rPr lang="en-GB" sz="3800" dirty="0" smtClean="0"/>
              <a:t>Cutting and editing the film material – a total of 36 films, incl. the 8 lectures. </a:t>
            </a:r>
          </a:p>
          <a:p>
            <a:r>
              <a:rPr lang="en-GB" sz="3800" dirty="0" smtClean="0"/>
              <a:t>Recording of voice over on 3 films in British English by Andrew Fish, Consultant, Language Centre, AAU. </a:t>
            </a:r>
          </a:p>
          <a:p>
            <a:r>
              <a:rPr lang="en-GB" sz="3800" dirty="0" smtClean="0"/>
              <a:t>Development of web-based learning platform and upload of video material.</a:t>
            </a:r>
          </a:p>
          <a:p>
            <a:r>
              <a:rPr lang="en-GB" sz="3800" dirty="0" smtClean="0"/>
              <a:t>Development of a guide to teachers about integration of the learning material into a specific teaching context.</a:t>
            </a:r>
          </a:p>
          <a:p>
            <a:endParaRPr lang="da-DK" sz="4300" dirty="0" smtClean="0"/>
          </a:p>
          <a:p>
            <a:endParaRPr lang="da-DK" sz="4300" dirty="0" smtClean="0"/>
          </a:p>
          <a:p>
            <a:endParaRPr lang="da-DK" sz="1600" dirty="0" smtClean="0"/>
          </a:p>
          <a:p>
            <a:endParaRPr lang="da-DK" sz="1600" dirty="0" smtClean="0"/>
          </a:p>
          <a:p>
            <a:pPr lvl="1"/>
            <a:endParaRPr lang="da-DK" dirty="0" smtClean="0"/>
          </a:p>
        </p:txBody>
      </p:sp>
    </p:spTree>
    <p:extLst>
      <p:ext uri="{BB962C8B-B14F-4D97-AF65-F5344CB8AC3E}">
        <p14:creationId xmlns:p14="http://schemas.microsoft.com/office/powerpoint/2010/main" val="1975880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1226" y="693647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b="1" dirty="0" smtClean="0"/>
              <a:t>The use of the learning platform</a:t>
            </a:r>
            <a:endParaRPr lang="en-GB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2456"/>
            <a:ext cx="9144000" cy="360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19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1206</TotalTime>
  <Words>846</Words>
  <Application>Microsoft Macintosh PowerPoint</Application>
  <PresentationFormat>Skærmshow (4:3)</PresentationFormat>
  <Paragraphs>76</Paragraphs>
  <Slides>10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Diastitler</vt:lpstr>
      </vt:variant>
      <vt:variant>
        <vt:i4>10</vt:i4>
      </vt:variant>
    </vt:vector>
  </HeadingPairs>
  <TitlesOfParts>
    <vt:vector size="12" baseType="lpstr">
      <vt:lpstr>2_Custom Design</vt:lpstr>
      <vt:lpstr>1_Custom Design</vt:lpstr>
      <vt:lpstr>The Shanzu Case – an open online problem based learning platform</vt:lpstr>
      <vt:lpstr>Intended  Workshop  Outcomes</vt:lpstr>
      <vt:lpstr>PowerPoint-præsentation</vt:lpstr>
      <vt:lpstr>The vision  </vt:lpstr>
      <vt:lpstr>Case design</vt:lpstr>
      <vt:lpstr>The development process</vt:lpstr>
      <vt:lpstr>The implementation - 1</vt:lpstr>
      <vt:lpstr>The implementation - 2</vt:lpstr>
      <vt:lpstr>The use of the learning platform</vt:lpstr>
      <vt:lpstr>PowerPoint-præsentation</vt:lpstr>
    </vt:vector>
  </TitlesOfParts>
  <Company>Aalborg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 omvendte klasseværelse - eksempler fra praksis</dc:title>
  <dc:creator>Jette Egelund Holgaard</dc:creator>
  <cp:lastModifiedBy>Jette Egelund Holgaard</cp:lastModifiedBy>
  <cp:revision>82</cp:revision>
  <dcterms:created xsi:type="dcterms:W3CDTF">2016-08-17T08:33:25Z</dcterms:created>
  <dcterms:modified xsi:type="dcterms:W3CDTF">2017-05-22T12:42:26Z</dcterms:modified>
</cp:coreProperties>
</file>